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80" r:id="rId2"/>
    <p:sldId id="260" r:id="rId3"/>
    <p:sldId id="274" r:id="rId4"/>
    <p:sldId id="261" r:id="rId5"/>
    <p:sldId id="286" r:id="rId6"/>
    <p:sldId id="299" r:id="rId7"/>
    <p:sldId id="287" r:id="rId8"/>
    <p:sldId id="289" r:id="rId9"/>
    <p:sldId id="291" r:id="rId10"/>
    <p:sldId id="279" r:id="rId11"/>
    <p:sldId id="282" r:id="rId12"/>
    <p:sldId id="275" r:id="rId13"/>
    <p:sldId id="278" r:id="rId14"/>
    <p:sldId id="258" r:id="rId15"/>
    <p:sldId id="259" r:id="rId16"/>
    <p:sldId id="277" r:id="rId17"/>
    <p:sldId id="284" r:id="rId18"/>
    <p:sldId id="283" r:id="rId19"/>
    <p:sldId id="285" r:id="rId20"/>
    <p:sldId id="262" r:id="rId21"/>
    <p:sldId id="263" r:id="rId22"/>
    <p:sldId id="264" r:id="rId23"/>
    <p:sldId id="265" r:id="rId24"/>
    <p:sldId id="266" r:id="rId25"/>
    <p:sldId id="294" r:id="rId26"/>
    <p:sldId id="295" r:id="rId27"/>
    <p:sldId id="296" r:id="rId28"/>
    <p:sldId id="298" r:id="rId29"/>
    <p:sldId id="267" r:id="rId30"/>
    <p:sldId id="276" r:id="rId31"/>
    <p:sldId id="268" r:id="rId32"/>
    <p:sldId id="269" r:id="rId33"/>
    <p:sldId id="273" r:id="rId34"/>
    <p:sldId id="30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200" autoAdjust="0"/>
  </p:normalViewPr>
  <p:slideViewPr>
    <p:cSldViewPr snapToGrid="0">
      <p:cViewPr varScale="1">
        <p:scale>
          <a:sx n="76" d="100"/>
          <a:sy n="76" d="100"/>
        </p:scale>
        <p:origin x="12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99114-3841-4179-8D08-AB9F07613838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7CED5-38DD-486F-85C2-775F2871E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5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CED5-38DD-486F-85C2-775F2871EE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7CED5-38DD-486F-85C2-775F2871EE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7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6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19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39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76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64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90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1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5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9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5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6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6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0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853ED3-B2AF-40C7-A1B9-22C74CC88F5B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5D5390-1894-4A86-92C9-2746E168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11B6-B531-934F-C46E-C71F3BB9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7505" y="1038077"/>
            <a:ext cx="8574622" cy="3630507"/>
          </a:xfrm>
        </p:spPr>
        <p:txBody>
          <a:bodyPr>
            <a:normAutofit/>
          </a:bodyPr>
          <a:lstStyle/>
          <a:p>
            <a:r>
              <a:rPr lang="fa-IR" sz="6600" dirty="0">
                <a:latin typeface="IranNastaliq" panose="02000503000000020003" pitchFamily="2" charset="0"/>
                <a:cs typeface="IranNastaliq" panose="02000503000000020003" pitchFamily="2" charset="0"/>
              </a:rPr>
              <a:t>عملکرد مدیریت آمار و فناوری اطلاعات </a:t>
            </a:r>
            <a:br>
              <a:rPr lang="fa-IR" sz="6600" dirty="0">
                <a:latin typeface="IranNastaliq" panose="02000503000000020003" pitchFamily="2" charset="0"/>
                <a:cs typeface="IranNastaliq" panose="02000503000000020003" pitchFamily="2" charset="0"/>
              </a:rPr>
            </a:br>
            <a:endParaRPr lang="en-US" sz="8000" dirty="0"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90416" y="3191256"/>
            <a:ext cx="3089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fa-IR" sz="3600" dirty="0">
                <a:latin typeface="IranNastaliq" panose="02000503000000020003" pitchFamily="2" charset="0"/>
                <a:cs typeface="IranNastaliq" panose="02000503000000020003" pitchFamily="2" charset="0"/>
              </a:rPr>
              <a:t>اردیبهشت </a:t>
            </a:r>
            <a:r>
              <a:rPr lang="fa-IR" sz="3600" b="1" dirty="0">
                <a:latin typeface="IranNastaliq" panose="02000503000000020003" pitchFamily="2" charset="0"/>
                <a:cs typeface="B Mitra" panose="00000400000000000000" pitchFamily="2" charset="-78"/>
              </a:rPr>
              <a:t>1403</a:t>
            </a:r>
            <a:endParaRPr lang="en-US" sz="3600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38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692164-50D3-1438-2163-1E8B00C368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1" y="2578290"/>
            <a:ext cx="3898900" cy="26828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028DF-BFD7-91C0-5346-9C3AD6591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03" y="3919728"/>
            <a:ext cx="3328987" cy="2682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8B4EA-B7EA-64E6-FD2E-CA2280A00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58" y="3160776"/>
            <a:ext cx="3328988" cy="2682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1832" y="388990"/>
            <a:ext cx="9464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تهیه ویدئوآموزشی جهت کاربران سامانه نوبت دهی الکترونیک</a:t>
            </a:r>
            <a:endParaRPr lang="en-US" sz="2800" dirty="0"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ارتقاء و تعویض ویندوز سرور نوبت دهی بیمارستان رسالت ماسال 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انتقال سرور نوبت دهی بیمارستان شهداء رضوانشهر</a:t>
            </a:r>
            <a:endParaRPr lang="en-US" sz="2800" dirty="0"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009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8504-A62D-D472-9998-DF3C3E40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215" y="171433"/>
            <a:ext cx="10018713" cy="1752599"/>
          </a:xfrm>
        </p:spPr>
        <p:txBody>
          <a:bodyPr>
            <a:normAutofit/>
          </a:bodyPr>
          <a:lstStyle/>
          <a:p>
            <a:pPr marL="457200" indent="-457200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راه اندازی سرور نوبت دهی کلینیک مجازی شهداء سلامت</a:t>
            </a:r>
            <a:br>
              <a:rPr lang="en-US" sz="2800" dirty="0">
                <a:cs typeface="B Titr" panose="00000700000000000000" pitchFamily="2" charset="-78"/>
              </a:rPr>
            </a:b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679229-641A-0E9F-DC76-B3557B278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80" y="2264663"/>
            <a:ext cx="7691628" cy="4236721"/>
          </a:xfrm>
        </p:spPr>
      </p:pic>
      <p:sp>
        <p:nvSpPr>
          <p:cNvPr id="3" name="Rectangle 2"/>
          <p:cNvSpPr/>
          <p:nvPr/>
        </p:nvSpPr>
        <p:spPr>
          <a:xfrm>
            <a:off x="3837128" y="1214366"/>
            <a:ext cx="8138767" cy="5232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ctr" rt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a-IR" sz="2800" dirty="0">
                <a:ln w="3175" cmpd="sng">
                  <a:noFill/>
                </a:ln>
                <a:latin typeface="+mj-lt"/>
                <a:ea typeface="+mj-ea"/>
                <a:cs typeface="B Titr" panose="00000700000000000000" pitchFamily="2" charset="-78"/>
              </a:rPr>
              <a:t>راه اندازی درگاه پرداخت سامانه نوبت دهی کلینیک مجازی </a:t>
            </a:r>
            <a:endParaRPr lang="en-US" sz="2800" dirty="0">
              <a:ln w="3175" cmpd="sng">
                <a:noFill/>
              </a:ln>
              <a:latin typeface="+mj-lt"/>
              <a:ea typeface="+mj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08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C5C3-A04F-FFE2-3EBD-542E6498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393" y="789940"/>
            <a:ext cx="10018713" cy="1752599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مانور بازیابی بکاپ از بانک اطلاعاتی سرور </a:t>
            </a:r>
            <a:r>
              <a:rPr lang="en-US" sz="2800" dirty="0">
                <a:cs typeface="B Titr" panose="00000700000000000000" pitchFamily="2" charset="-78"/>
              </a:rPr>
              <a:t>HIS</a:t>
            </a:r>
            <a:r>
              <a:rPr lang="fa-IR" sz="2800" dirty="0">
                <a:cs typeface="B Titr" panose="00000700000000000000" pitchFamily="2" charset="-78"/>
              </a:rPr>
              <a:t> بیمارستانها به منظور اطمینان از حفظ داده های حساس بیمارستانها </a:t>
            </a:r>
            <a:br>
              <a:rPr lang="fa-IR" sz="2800" dirty="0">
                <a:cs typeface="B Titr" panose="00000700000000000000" pitchFamily="2" charset="-78"/>
              </a:rPr>
            </a:b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7D83B3-1DD8-2A1D-13C6-6D0558FFE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76" y="2542539"/>
            <a:ext cx="3598212" cy="29677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DF94B-0FB2-FC32-9962-03A9591C0B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43" y="3396487"/>
            <a:ext cx="3598212" cy="2967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1BDB6-F7A2-11EA-58D0-C483D85811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10" y="2683255"/>
            <a:ext cx="3670300" cy="29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4B19-1D82-B559-3055-7B4B44D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351" y="722376"/>
            <a:ext cx="10018713" cy="175259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برگزاری جلسه رسیدگی الکترونیک به اسناد بیمه های پایه در راستای اجرای تعرفه ها و صحت سنجی اسناد وصولی بیماران خاص و صعب العلاج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0AC846-FC79-E84E-383D-0E167F86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79" y="2628900"/>
            <a:ext cx="5233989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20856-6211-DF76-B61B-BAA94BBFA5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2628900"/>
            <a:ext cx="498686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DC4B-DB69-9E59-B265-C6448646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183" y="310896"/>
            <a:ext cx="10018713" cy="1752599"/>
          </a:xfrm>
        </p:spPr>
        <p:txBody>
          <a:bodyPr>
            <a:noAutofit/>
          </a:bodyPr>
          <a:lstStyle/>
          <a:p>
            <a:pPr algn="ctr" rtl="1"/>
            <a:br>
              <a:rPr lang="fa-IR" sz="2800" dirty="0"/>
            </a:br>
            <a:br>
              <a:rPr lang="fa-IR" sz="2800" dirty="0"/>
            </a:br>
            <a:br>
              <a:rPr lang="fa-IR" sz="2800" dirty="0">
                <a:cs typeface="B Titr" panose="00000700000000000000" pitchFamily="2" charset="-78"/>
              </a:rPr>
            </a:br>
            <a:r>
              <a:rPr lang="fa-IR" sz="2800" dirty="0">
                <a:cs typeface="B Titr" panose="00000700000000000000" pitchFamily="2" charset="-78"/>
              </a:rPr>
              <a:t>بررسی بندهای قرارداد پکس مراکز تابعه استان در سال 1403 و افزودن امکان ماژول </a:t>
            </a:r>
            <a:r>
              <a:rPr lang="en-US" sz="2800" dirty="0" err="1">
                <a:cs typeface="B Titr" panose="00000700000000000000" pitchFamily="2" charset="-78"/>
              </a:rPr>
              <a:t>SmartWatch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50C386-7022-12E0-5DC6-0187096CB1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87" y="2550160"/>
            <a:ext cx="6702423" cy="36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8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8E183-FB49-6EFF-4C89-208410A60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39" y="2786926"/>
            <a:ext cx="5259390" cy="31877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2112D-BA4A-87DB-BA29-3D705CF25B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45" y="2346960"/>
            <a:ext cx="5067300" cy="3187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4208" y="540157"/>
            <a:ext cx="10149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اجرای تله مانیتورینگ دربخش اورولوژی مرکز آموزشی درمانی رازی </a:t>
            </a:r>
            <a:endParaRPr lang="en-US" sz="2800" dirty="0">
              <a:cs typeface="B Titr" panose="000007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بررسی وضعیت زیرساخت دانشکده دندانپزشکی جهت اجرا و پیاده سازی پرونده الکترونیک سلامت در بخش تخصصی پروتز</a:t>
            </a:r>
            <a:endParaRPr lang="en-US" sz="2800" dirty="0">
              <a:cs typeface="B Titr" panose="00000700000000000000" pitchFamily="2" charset="-78"/>
            </a:endParaRPr>
          </a:p>
          <a:p>
            <a:pPr algn="just" rtl="1"/>
            <a:br>
              <a:rPr lang="fa-IR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676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199BC-8B9D-2ADA-0DDF-C4FD3FCC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41" y="548640"/>
            <a:ext cx="8974804" cy="175259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بررسی عملکرد شرکت تراشه هوشمند نوین در راستای اعمال دستورالعمل های جدید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0D829C-BDF3-D57F-71AB-401B35B69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53" y="2072640"/>
            <a:ext cx="7713980" cy="4154424"/>
          </a:xfrm>
        </p:spPr>
      </p:pic>
    </p:spTree>
    <p:extLst>
      <p:ext uri="{BB962C8B-B14F-4D97-AF65-F5344CB8AC3E}">
        <p14:creationId xmlns:p14="http://schemas.microsoft.com/office/powerpoint/2010/main" val="154565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5AAD-8A1D-2ADE-87BE-C46DF271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85800"/>
            <a:ext cx="9217024" cy="1752599"/>
          </a:xfrm>
        </p:spPr>
        <p:txBody>
          <a:bodyPr>
            <a:norm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برگزاری جلسه درراستای ارائه گزارش چرخه اطلاعاتی بیماران خاص و صعب العلاج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FAE3A2-626D-21B1-54BC-9C28BAFC2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1"/>
          <a:stretch/>
        </p:blipFill>
        <p:spPr>
          <a:xfrm>
            <a:off x="3177539" y="2301238"/>
            <a:ext cx="7089231" cy="4035553"/>
          </a:xfrm>
        </p:spPr>
      </p:pic>
    </p:spTree>
    <p:extLst>
      <p:ext uri="{BB962C8B-B14F-4D97-AF65-F5344CB8AC3E}">
        <p14:creationId xmlns:p14="http://schemas.microsoft.com/office/powerpoint/2010/main" val="75147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845527A-36A6-5DC6-6C72-CD2B5BF91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96" y="2584196"/>
            <a:ext cx="4495800" cy="286562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48EAC-DA00-D904-F43B-8ABBABF756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24" y="2831084"/>
            <a:ext cx="4495800" cy="311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5112" y="736199"/>
            <a:ext cx="1009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Titr" panose="00000700000000000000" pitchFamily="2" charset="-78"/>
              </a:rPr>
              <a:t>نمایه کردن شاخص های مخدر و وضعیت فعال و غیرفعال بودن پرونده بیماران ترخیص شده از مراکز درمانی</a:t>
            </a:r>
            <a:endParaRPr lang="en-US" sz="2800" b="1" dirty="0">
              <a:cs typeface="B Titr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Titr" panose="00000700000000000000" pitchFamily="2" charset="-78"/>
              </a:rPr>
              <a:t>پشتیبانی و نگهداری از انباره دیتا بانک اطلاعاتی داشبورد مدیریتی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7627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91C8-7EFF-D950-81AF-D51533FCF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br>
              <a:rPr lang="fa-IR" sz="2800" dirty="0">
                <a:cs typeface="B Titr" panose="00000700000000000000" pitchFamily="2" charset="-78"/>
              </a:rPr>
            </a:br>
            <a:r>
              <a:rPr lang="fa-IR" sz="2800" dirty="0">
                <a:cs typeface="B Titr" panose="00000700000000000000" pitchFamily="2" charset="-78"/>
              </a:rPr>
              <a:t>تأییدیه چاپ و انتشار اطلاعات شاخص های مورد نیاز کمیته دیده بان سلامت </a:t>
            </a:r>
            <a:br>
              <a:rPr lang="fa-IR" sz="2800" dirty="0">
                <a:cs typeface="B Titr" panose="00000700000000000000" pitchFamily="2" charset="-78"/>
              </a:rPr>
            </a:br>
            <a:r>
              <a:rPr lang="fa-IR" sz="2800" dirty="0">
                <a:cs typeface="B Titr" panose="00000700000000000000" pitchFamily="2" charset="-78"/>
              </a:rPr>
              <a:t>بررسی صحت داده های گزارش شده از واحدهای تابعه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EED13-4199-9C74-AAA5-531B80EEE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21" y="2532888"/>
            <a:ext cx="7556500" cy="3869944"/>
          </a:xfrm>
        </p:spPr>
      </p:pic>
    </p:spTree>
    <p:extLst>
      <p:ext uri="{BB962C8B-B14F-4D97-AF65-F5344CB8AC3E}">
        <p14:creationId xmlns:p14="http://schemas.microsoft.com/office/powerpoint/2010/main" val="278409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DA8CE-9B16-F46C-B1F0-BE7EA109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375" y="682244"/>
            <a:ext cx="10417525" cy="1752599"/>
          </a:xfrm>
        </p:spPr>
        <p:txBody>
          <a:bodyPr>
            <a:normAutofit/>
          </a:bodyPr>
          <a:lstStyle/>
          <a:p>
            <a:pPr algn="justLow" rtl="1"/>
            <a:r>
              <a:rPr lang="fa-IR" sz="2800" dirty="0">
                <a:cs typeface="B Titr" panose="00000700000000000000" pitchFamily="2" charset="-78"/>
              </a:rPr>
              <a:t>بازدید مدیرآمار و فناوری اطلاعات و رئیس گروه زیرساخت از بیمارستان</a:t>
            </a:r>
            <a:br>
              <a:rPr lang="en-US" sz="2800" dirty="0">
                <a:cs typeface="B Titr" panose="00000700000000000000" pitchFamily="2" charset="-78"/>
              </a:rPr>
            </a:b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400 تختخوابی سایت لاکان در راستای رعایت استانداردهای لازم زیرساخت و شبکه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005D78-DC25-3232-0E2E-EB01329E7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2736851"/>
            <a:ext cx="5003800" cy="33210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51D22-86E2-DF32-F5AB-4C50736DE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2736851"/>
            <a:ext cx="5092700" cy="33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27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832F-47B0-145E-D688-FB1D7344C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رئیس گروه نرم افزار و پورتال از بیمارستان الزهرا (س) در راستای تنظیمات مورد نیاز ارز ترجیحی و مشمولیت ها در پرونده بیماران تأمین اجتماعی و وضعیت نظام ارجاع الکترونیک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AEEA6E-34A5-2134-E02A-9C3E37513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647698"/>
            <a:ext cx="5246689" cy="3175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34C70-39E0-262A-8F47-2AA0AB4F49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2438399"/>
            <a:ext cx="47498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6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73FE-A6F3-58A3-D246-CE6FEDB1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011" y="685800"/>
            <a:ext cx="10018713" cy="175259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مشترک مدیران آمار و فناوری اطلاعات و درمان از بیمارستان امام خمینی (ره) صومعه سرا در راستای بررسی زیرساخت فاز جدید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B6962F-5325-D171-5388-4822DEDDD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13" y="2767584"/>
            <a:ext cx="4789489" cy="33147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12476-189F-AE0F-9060-83D54D7204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04" y="2246376"/>
            <a:ext cx="5207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6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6DD0-95C0-1D87-D2E9-625DAAB5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رئیس گروه نرم افزار و پورتال از بیمارستان شهید حسین پور لنگرود در راستای کاهش کسورات بیمه ای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20766F-0FC0-A22A-A9FD-1B327C49B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67" y="2346960"/>
            <a:ext cx="5092700" cy="33406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6C65C-1DCC-E351-83D5-B348FC96F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84" y="2913888"/>
            <a:ext cx="5181600" cy="34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7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32BF3-178C-297F-61C2-23D89579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مدیرآمار و فناوری اطلاعات و رئیس گروه زیرساخت از بیمارستان الزهرا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(س) در راستای رفع مشکلات ساختاری و ارائه راهکارهای اجرایی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7D3070-0B80-B83B-F543-FD30A4132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685288"/>
            <a:ext cx="5106988" cy="3124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DE742-67FF-8FEF-09C0-0147AB0FD2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68" y="2365248"/>
            <a:ext cx="510698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4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3552-CA76-1D11-722C-A02821DE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256" y="685800"/>
            <a:ext cx="9454768" cy="1752599"/>
          </a:xfrm>
        </p:spPr>
        <p:txBody>
          <a:bodyPr>
            <a:no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رئیس گروه نرم افزار و پورتال و کارشناسان ستادی از کلینیک تخصصی و فوق تخصصی رازی در راستای بررسی صحیح فرایند نظام ارجاع و بازخوراند ونسخه نویسی بر بستر </a:t>
            </a:r>
            <a:r>
              <a:rPr lang="en-US" sz="2800" dirty="0">
                <a:cs typeface="B Titr" panose="00000700000000000000" pitchFamily="2" charset="-78"/>
              </a:rPr>
              <a:t>HIS</a:t>
            </a:r>
            <a:r>
              <a:rPr lang="fa-IR" sz="2800" dirty="0">
                <a:cs typeface="B Titr" panose="00000700000000000000" pitchFamily="2" charset="-78"/>
              </a:rPr>
              <a:t>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B9A8FB-05D2-8B29-5930-6E7A6CCFE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52" y="2438398"/>
            <a:ext cx="7229348" cy="4117849"/>
          </a:xfrm>
        </p:spPr>
      </p:pic>
    </p:spTree>
    <p:extLst>
      <p:ext uri="{BB962C8B-B14F-4D97-AF65-F5344CB8AC3E}">
        <p14:creationId xmlns:p14="http://schemas.microsoft.com/office/powerpoint/2010/main" val="2759879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F6AE-EC28-DB09-307C-CD46DF90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راه اندازی </a:t>
            </a:r>
            <a:r>
              <a:rPr lang="en-US" sz="2800" dirty="0">
                <a:cs typeface="B Titr" panose="00000700000000000000" pitchFamily="2" charset="-78"/>
              </a:rPr>
              <a:t>Cashless </a:t>
            </a:r>
            <a:r>
              <a:rPr lang="fa-IR" sz="2800" dirty="0">
                <a:cs typeface="B Titr" panose="00000700000000000000" pitchFamily="2" charset="-78"/>
              </a:rPr>
              <a:t> بیمارستان های الزهرا، 17 شهریور، ولایت،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تالش و شهداء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سلامت 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C673C-177E-72FF-8AF7-B157D0464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1" y="2438399"/>
            <a:ext cx="1523999" cy="38481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83B9F-C7F5-1C68-3CA9-198C2A22C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2438399"/>
            <a:ext cx="1396999" cy="3848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13257-DB42-BFF2-6914-C0CD18EF0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2438398"/>
            <a:ext cx="1396999" cy="3848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AF539-F1A0-8445-4232-6F880699B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438398"/>
            <a:ext cx="1523999" cy="3848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21B45-845E-4D7E-D2C2-0DCE9D10E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0" y="2438398"/>
            <a:ext cx="1523999" cy="38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12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829237-48A6-B9D8-DF72-683B0A2CF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24" y="2896616"/>
            <a:ext cx="3365500" cy="255320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AF3DE-C13C-A32A-383A-53A2D9264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33" y="2942336"/>
            <a:ext cx="3263899" cy="250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03208-6D6B-C01F-5242-0CDC7222F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18601" r="-727" b="4693"/>
          <a:stretch/>
        </p:blipFill>
        <p:spPr>
          <a:xfrm>
            <a:off x="4751066" y="2942336"/>
            <a:ext cx="3772416" cy="2507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2938" y="845927"/>
            <a:ext cx="99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صدور مجوز همانندجو جهت مشابهت یابی پروپوزال و پایان نامه های دانشجویی 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افزودن سامانه هم آوا معاونت آموزشی به پنجره واحد خدمات هوشمند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4445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02A523-395C-70FA-132A-E23DB7546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58" y="3387853"/>
            <a:ext cx="3327400" cy="253999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A907D-B43C-4C54-CC7E-B49275561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59" y="3387854"/>
            <a:ext cx="3213100" cy="2539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068DE-DF4B-0AD1-8759-25C1B81A2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58" y="3387854"/>
            <a:ext cx="3213100" cy="2539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7864" y="687800"/>
            <a:ext cx="10804398" cy="1910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700" dirty="0">
                <a:cs typeface="B Titr" panose="00000700000000000000" pitchFamily="2" charset="-78"/>
              </a:rPr>
              <a:t>ابلاغ تعرفه خدمت پیوند کلیه از پیوند دهنده زنده و مرگ مغزی به شرکت های </a:t>
            </a:r>
            <a:r>
              <a:rPr lang="en-US" sz="2700" dirty="0">
                <a:cs typeface="B Titr" panose="00000700000000000000" pitchFamily="2" charset="-78"/>
              </a:rPr>
              <a:t>HIS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700" dirty="0">
                <a:cs typeface="B Titr" panose="00000700000000000000" pitchFamily="2" charset="-78"/>
              </a:rPr>
              <a:t>ابلاغ کدینگ به روز رسانی شده نسخه نویسی و نسخه پیچی به شرکت های </a:t>
            </a:r>
            <a:r>
              <a:rPr lang="en-US" sz="2700" dirty="0">
                <a:cs typeface="B Titr" panose="00000700000000000000" pitchFamily="2" charset="-78"/>
              </a:rPr>
              <a:t>HIS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700" dirty="0">
                <a:cs typeface="B Titr" panose="00000700000000000000" pitchFamily="2" charset="-78"/>
              </a:rPr>
              <a:t>ابلاغ سند به روز شده تبادل نتایج آزمایشگاه به شرکت های </a:t>
            </a:r>
            <a:r>
              <a:rPr lang="en-US" sz="2700" dirty="0">
                <a:cs typeface="B Titr" panose="00000700000000000000" pitchFamily="2" charset="-78"/>
              </a:rPr>
              <a:t>HIS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0312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57E8E7-4A25-F2F3-914B-89AFB35C8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2584703"/>
            <a:ext cx="6248400" cy="3594101"/>
          </a:xfrm>
        </p:spPr>
      </p:pic>
      <p:sp>
        <p:nvSpPr>
          <p:cNvPr id="3" name="Rectangle 2"/>
          <p:cNvSpPr/>
          <p:nvPr/>
        </p:nvSpPr>
        <p:spPr>
          <a:xfrm>
            <a:off x="1572768" y="405676"/>
            <a:ext cx="10222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ارسال گزارش وضعیت تبادل سرویس های مبتنی بر </a:t>
            </a:r>
            <a:r>
              <a:rPr lang="en-US" sz="2800" dirty="0">
                <a:cs typeface="B Titr" panose="00000700000000000000" pitchFamily="2" charset="-78"/>
              </a:rPr>
              <a:t>API</a:t>
            </a:r>
            <a:r>
              <a:rPr lang="fa-IR" sz="2800" dirty="0">
                <a:cs typeface="B Titr" panose="00000700000000000000" pitchFamily="2" charset="-78"/>
              </a:rPr>
              <a:t> به بیمارستان ها </a:t>
            </a:r>
            <a:endParaRPr lang="en-US" sz="2800" dirty="0">
              <a:cs typeface="B Titr" panose="000007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پیگیری و حصول نتیجه تبادل صحیح پرونده های پیوند کبد </a:t>
            </a:r>
            <a:endParaRPr lang="en-US" sz="2800" dirty="0">
              <a:cs typeface="B Titr" panose="000007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پیگیری بسته شدن اسناد بیمه ای </a:t>
            </a:r>
            <a:br>
              <a:rPr lang="fa-IR" sz="2800" dirty="0">
                <a:cs typeface="B Titr" panose="00000700000000000000" pitchFamily="2" charset="-78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7153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1910-F2DB-9BA7-38C2-C0AF96F3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499" y="713232"/>
            <a:ext cx="10018713" cy="1752599"/>
          </a:xfrm>
        </p:spPr>
        <p:txBody>
          <a:bodyPr>
            <a:no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مدیر آمار و فناوری اطلاعات و رئیس گروه نرم افزار از مرکز جامع سلامت فوشازده و کلینیک تخصصی بیمارستان کوثر آستانه با هدف اجرای کامل فرایند نظام ارجاع و نسخه نویسی بر بستر </a:t>
            </a:r>
            <a:r>
              <a:rPr lang="en-US" sz="2800" dirty="0">
                <a:cs typeface="B Titr" panose="00000700000000000000" pitchFamily="2" charset="-78"/>
              </a:rPr>
              <a:t>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1955F0-14E3-8A97-5519-D176F3663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2628899"/>
            <a:ext cx="3746501" cy="29946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020CD-6FE9-4124-6E8C-27B20AEECD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1" y="2628899"/>
            <a:ext cx="3530600" cy="2994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CD7D2-7401-81E3-5F71-48858A2B96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1" y="2628899"/>
            <a:ext cx="3403599" cy="299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3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6933-4430-93FC-1671-F5D3AC5CC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487" y="837439"/>
            <a:ext cx="10018713" cy="175259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معاونین وزیر و مدیر کل اجرائی وزارت راه و شهرسازی به همراه رئیس گروه زیرساخت از بیمارستان 400 تختخوابی لاکان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0CBBA-8F4F-D1B9-50B9-798451CBA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48" y="2590038"/>
            <a:ext cx="9016999" cy="3746754"/>
          </a:xfrm>
        </p:spPr>
      </p:pic>
    </p:spTree>
    <p:extLst>
      <p:ext uri="{BB962C8B-B14F-4D97-AF65-F5344CB8AC3E}">
        <p14:creationId xmlns:p14="http://schemas.microsoft.com/office/powerpoint/2010/main" val="1259919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0B099-B38B-611A-17B4-289A9F2D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292" y="914401"/>
            <a:ext cx="10018713" cy="175259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بازدید مشترک معاون درمان دانشگاه و تیم نظام ارجاع الکترونیک، از شبکه رودبار و بیمارستان های واقع در جنوب استان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56AE6-A414-67B0-F4D3-133741D43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1" y="2667000"/>
            <a:ext cx="3721099" cy="3029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72977B-E2D5-1951-ACDF-133E47728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2667000"/>
            <a:ext cx="3340101" cy="3029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1CB7D2-6028-FF0E-5E67-C55D392ED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99" y="2667000"/>
            <a:ext cx="3340101" cy="30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1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7616-E1EF-3966-8ABE-31FDC71B5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9" y="585216"/>
            <a:ext cx="10018713" cy="1752599"/>
          </a:xfrm>
        </p:spPr>
        <p:txBody>
          <a:bodyPr>
            <a:normAutofit/>
          </a:bodyPr>
          <a:lstStyle/>
          <a:p>
            <a:pPr algn="just" rtl="1"/>
            <a:r>
              <a:rPr lang="fa-IR" sz="2800" dirty="0">
                <a:cs typeface="B Titr" panose="00000700000000000000" pitchFamily="2" charset="-78"/>
              </a:rPr>
              <a:t>           پوشش صددرصدی نوبت دهی الکترونیک درکل  استان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FCBF9-979B-FC4C-D838-33EA4E228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12" y="1966976"/>
            <a:ext cx="5367020" cy="4318000"/>
          </a:xfrm>
        </p:spPr>
      </p:pic>
    </p:spTree>
    <p:extLst>
      <p:ext uri="{BB962C8B-B14F-4D97-AF65-F5344CB8AC3E}">
        <p14:creationId xmlns:p14="http://schemas.microsoft.com/office/powerpoint/2010/main" val="1957381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64116-28C8-A0EA-0A16-D386A818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1" y="571500"/>
            <a:ext cx="10018713" cy="175259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بررسی قابلیت های سامانه ثبت غذا با رویکرد مدیریت هزینه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3347E-7B5D-68C9-7920-7D40FE93D1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48" y="2145792"/>
            <a:ext cx="4889500" cy="36195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F9662E2-3FA6-F3DA-1C4B-AC89C1482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8" y="2145792"/>
            <a:ext cx="4660900" cy="3619500"/>
          </a:xfrm>
        </p:spPr>
      </p:pic>
    </p:spTree>
    <p:extLst>
      <p:ext uri="{BB962C8B-B14F-4D97-AF65-F5344CB8AC3E}">
        <p14:creationId xmlns:p14="http://schemas.microsoft.com/office/powerpoint/2010/main" val="3279067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674EBD-6C7F-9381-9DFC-BB9E5465B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83" y="4422883"/>
            <a:ext cx="3257168" cy="20510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12771-8F89-D515-B907-90EF34685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5"/>
          <a:stretch/>
        </p:blipFill>
        <p:spPr>
          <a:xfrm>
            <a:off x="2547683" y="2328593"/>
            <a:ext cx="3257168" cy="1947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3A3A4-7064-537C-6D61-AA48CAF73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56" y="2673565"/>
            <a:ext cx="4198620" cy="34986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7440" y="490651"/>
            <a:ext cx="9189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cs typeface="B Titr" panose="00000700000000000000" pitchFamily="2" charset="-78"/>
              </a:rPr>
              <a:t>طراحی و پیاده سازی سامانه مدیریت اطلاعات پروژه های فنی</a:t>
            </a:r>
            <a:endParaRPr lang="en-US" sz="2800" b="1" dirty="0">
              <a:cs typeface="B Titr" panose="000007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cs typeface="B Titr" panose="00000700000000000000" pitchFamily="2" charset="-78"/>
              </a:rPr>
              <a:t>طراحی و پیاده سازی سامانه عملکرد آموزشی گروه پرستاری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6929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89888" y="535031"/>
            <a:ext cx="10232136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cs typeface="B Titr" panose="00000700000000000000" pitchFamily="2" charset="-78"/>
              </a:rPr>
              <a:t>نظارت و اجرای فرآیند ارزشیابی کارکنان 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>
                <a:cs typeface="B Titr" panose="00000700000000000000" pitchFamily="2" charset="-78"/>
              </a:rPr>
              <a:t>پیگیری و کنترل مکاتبات حوزه مدیریت آمار و فناوری اطلاعات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a-IR" sz="2800" b="1" dirty="0">
              <a:cs typeface="B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2800" b="1" dirty="0"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BCC6B-FF7B-9D69-5919-3CA3377FF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9" y="2311399"/>
            <a:ext cx="8191501" cy="40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1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F99C-8400-FAAC-2B29-1450DBA7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800" dirty="0">
                <a:cs typeface="B Titr" panose="00000700000000000000" pitchFamily="2" charset="-78"/>
              </a:rPr>
              <a:t>بازدید مدیر آمار و فناوری اطلاعات از مرکز جامع آزمون</a:t>
            </a:r>
            <a:br>
              <a:rPr lang="fa-IR" sz="2800" dirty="0">
                <a:cs typeface="B Titr" panose="00000700000000000000" pitchFamily="2" charset="-78"/>
              </a:rPr>
            </a:br>
            <a:r>
              <a:rPr lang="fa-IR" sz="2800" dirty="0">
                <a:cs typeface="B Titr" panose="00000700000000000000" pitchFamily="2" charset="-78"/>
              </a:rPr>
              <a:t> در راستای نظارت بر حسن اجرای فرایندهای مرتبط با حوزه زیرساخت 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AD1E8F-12FD-F5BF-DFA8-26D4E25C0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2438399"/>
            <a:ext cx="8013699" cy="4229101"/>
          </a:xfrm>
        </p:spPr>
      </p:pic>
    </p:spTree>
    <p:extLst>
      <p:ext uri="{BB962C8B-B14F-4D97-AF65-F5344CB8AC3E}">
        <p14:creationId xmlns:p14="http://schemas.microsoft.com/office/powerpoint/2010/main" val="239759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13D485-C391-1EFE-B18E-AFCD20FB4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48" y="2395728"/>
            <a:ext cx="7671308" cy="4133088"/>
          </a:xfrm>
        </p:spPr>
      </p:pic>
      <p:sp>
        <p:nvSpPr>
          <p:cNvPr id="3" name="Rectangle 2"/>
          <p:cNvSpPr/>
          <p:nvPr/>
        </p:nvSpPr>
        <p:spPr>
          <a:xfrm>
            <a:off x="3102864" y="847267"/>
            <a:ext cx="831799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راه اندازی سرویس </a:t>
            </a:r>
            <a:r>
              <a:rPr lang="en-US" sz="2800" dirty="0">
                <a:cs typeface="B Titr" panose="00000700000000000000" pitchFamily="2" charset="-78"/>
              </a:rPr>
              <a:t>APN</a:t>
            </a:r>
            <a:r>
              <a:rPr lang="fa-IR" sz="2800" dirty="0">
                <a:cs typeface="B Titr" panose="00000700000000000000" pitchFamily="2" charset="-78"/>
              </a:rPr>
              <a:t> سیم کارت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های سازمانی </a:t>
            </a:r>
            <a:r>
              <a:rPr lang="fa-IR" sz="2800" u="sng" dirty="0">
                <a:cs typeface="B Titr" panose="00000700000000000000" pitchFamily="2" charset="-78"/>
              </a:rPr>
              <a:t>همراه اول 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راه اندازی وایرلس مرکز بهداشت رشتیان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401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0" y="283464"/>
            <a:ext cx="9863328" cy="1752599"/>
          </a:xfrm>
        </p:spPr>
        <p:txBody>
          <a:bodyPr>
            <a:normAutofit/>
          </a:bodyPr>
          <a:lstStyle/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 اقدامات امنیتی بر روی سامانه </a:t>
            </a:r>
            <a:r>
              <a:rPr lang="en-US" sz="2800" dirty="0">
                <a:cs typeface="B Titr" panose="00000700000000000000" pitchFamily="2" charset="-78"/>
              </a:rPr>
              <a:t>LMS</a:t>
            </a:r>
            <a:r>
              <a:rPr lang="fa-IR" sz="2800" dirty="0">
                <a:cs typeface="B Titr" panose="00000700000000000000" pitchFamily="2" charset="-78"/>
              </a:rPr>
              <a:t> جهت رویت پذیری سامانه در خارج از شبکه دانشگاه</a:t>
            </a:r>
            <a:endParaRPr lang="en-US" sz="2800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ACE4B0EF-D7CB-DDB7-84B5-BEA6149AF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/>
          <a:stretch/>
        </p:blipFill>
        <p:spPr>
          <a:xfrm>
            <a:off x="6705600" y="3136900"/>
            <a:ext cx="4737100" cy="298137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FA83B5-544F-9D72-C9EE-AB8EDC9F7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60" y="2932530"/>
            <a:ext cx="4572000" cy="31857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1D84AB-9352-9250-7381-08A1D7D30D9F}"/>
              </a:ext>
            </a:extLst>
          </p:cNvPr>
          <p:cNvSpPr txBox="1">
            <a:spLocks/>
          </p:cNvSpPr>
          <p:nvPr/>
        </p:nvSpPr>
        <p:spPr>
          <a:xfrm>
            <a:off x="1927415" y="1159763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just" rtl="1">
              <a:spcBef>
                <a:spcPct val="0"/>
              </a:spcBef>
              <a:buFont typeface="Arial" panose="020B0604020202020204" pitchFamily="34" charset="0"/>
              <a:buChar char="•"/>
              <a:defRPr sz="2800" cap="none">
                <a:ln w="3175" cmpd="sng">
                  <a:noFill/>
                </a:ln>
                <a:effectLst/>
                <a:latin typeface="+mj-lt"/>
                <a:ea typeface="+mj-ea"/>
                <a:cs typeface="B Titr" panose="000007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/>
              <a:t>تشکیل تیم </a:t>
            </a:r>
            <a:r>
              <a:rPr lang="en-US" dirty="0"/>
              <a:t>cert</a:t>
            </a:r>
            <a:r>
              <a:rPr lang="fa-IR" dirty="0"/>
              <a:t> در راستای اجرای پدافند غیر عامل</a:t>
            </a:r>
            <a:endParaRPr lang="en-US" dirty="0"/>
          </a:p>
          <a:p>
            <a:r>
              <a:rPr lang="fa-IR" dirty="0"/>
              <a:t>اجرای تست نفوذ بر روی سامانه های حیاتی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4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44DA-FC50-78B1-52A7-57759409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823" y="549086"/>
            <a:ext cx="10622078" cy="1752599"/>
          </a:xfrm>
        </p:spPr>
        <p:txBody>
          <a:bodyPr>
            <a:norm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مانور بررسی سیستم برق</a:t>
            </a:r>
            <a:r>
              <a:rPr lang="en-US" sz="2800" dirty="0">
                <a:cs typeface="B Titr" panose="00000700000000000000" pitchFamily="2" charset="-78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 رسانی  به</a:t>
            </a:r>
            <a:r>
              <a:rPr lang="en-US" sz="2800" dirty="0">
                <a:cs typeface="B Titr" panose="00000700000000000000" pitchFamily="2" charset="-78"/>
              </a:rPr>
              <a:t>UPS</a:t>
            </a:r>
            <a:r>
              <a:rPr lang="fa-IR" sz="2800" dirty="0">
                <a:cs typeface="B Titr" panose="00000700000000000000" pitchFamily="2" charset="-78"/>
              </a:rPr>
              <a:t> و تجهیزات مستقر در دیتاسنتر دانشگاه</a:t>
            </a:r>
            <a:br>
              <a:rPr lang="en-US" sz="2800" dirty="0">
                <a:cs typeface="B Titr" panose="00000700000000000000" pitchFamily="2" charset="-78"/>
              </a:rPr>
            </a:b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C91E674-D657-3AAE-AF62-38A68BD00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39" y="2755898"/>
            <a:ext cx="5056661" cy="320430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C5F95-03CF-465D-3A40-EB898ECCD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2755899"/>
            <a:ext cx="4737100" cy="3204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9840" y="1580126"/>
            <a:ext cx="4823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تعویض باطری </a:t>
            </a:r>
            <a:r>
              <a:rPr lang="fa-IR" sz="2800" dirty="0">
                <a:ln w="3175" cmpd="sng">
                  <a:noFill/>
                </a:ln>
                <a:latin typeface="+mj-lt"/>
                <a:ea typeface="+mj-ea"/>
                <a:cs typeface="B Titr" panose="00000700000000000000" pitchFamily="2" charset="-78"/>
              </a:rPr>
              <a:t>های</a:t>
            </a:r>
            <a:r>
              <a:rPr lang="fa-IR" sz="2800" dirty="0">
                <a:cs typeface="B Titr" panose="00000700000000000000" pitchFamily="2" charset="-78"/>
              </a:rPr>
              <a:t>  </a:t>
            </a:r>
            <a:r>
              <a:rPr lang="en-US" sz="2800" dirty="0">
                <a:cs typeface="B Titr" panose="00000700000000000000" pitchFamily="2" charset="-78"/>
              </a:rPr>
              <a:t>UPS</a:t>
            </a:r>
            <a:r>
              <a:rPr lang="fa-IR" sz="2800" dirty="0">
                <a:cs typeface="B Titr" panose="00000700000000000000" pitchFamily="2" charset="-78"/>
              </a:rPr>
              <a:t> دیتاسنتر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96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05A6-DCF5-71DA-88C9-876F77F94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402889" cy="1752599"/>
          </a:xfrm>
        </p:spPr>
        <p:txBody>
          <a:bodyPr>
            <a:normAutofit/>
          </a:bodyPr>
          <a:lstStyle/>
          <a:p>
            <a:pPr rtl="1"/>
            <a:r>
              <a:rPr lang="fa-IR" sz="2800" dirty="0">
                <a:cs typeface="B Titr" panose="00000700000000000000" pitchFamily="2" charset="-78"/>
              </a:rPr>
              <a:t>ایجاد مانیتورینگ پایش ارتباطات اصلی، پشتیبان و سرور </a:t>
            </a:r>
            <a:r>
              <a:rPr lang="en-US" sz="2800" dirty="0">
                <a:cs typeface="B Titr" panose="00000700000000000000" pitchFamily="2" charset="-78"/>
              </a:rPr>
              <a:t>VOIP</a:t>
            </a:r>
            <a:r>
              <a:rPr lang="fa-IR" sz="2800" dirty="0">
                <a:cs typeface="B Titr" panose="00000700000000000000" pitchFamily="2" charset="-78"/>
              </a:rPr>
              <a:t> نوبت دهی با امکان ارسال پیامک به مسئولین مربوطه در مراکز زیرمجموعه دانشگاه جهت پیگیری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6B69E3-2DEC-9861-3F19-6E065E6927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/>
          <a:stretch/>
        </p:blipFill>
        <p:spPr>
          <a:xfrm>
            <a:off x="1923255" y="2587751"/>
            <a:ext cx="4762500" cy="34117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D904E-F67C-4A74-8AA4-6A13E2652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/>
          <a:stretch/>
        </p:blipFill>
        <p:spPr>
          <a:xfrm>
            <a:off x="6778752" y="2606039"/>
            <a:ext cx="4927600" cy="339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0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0498-C5A6-F617-3321-3B0B536B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192" y="1048003"/>
            <a:ext cx="10018713" cy="1752599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dirty="0">
                <a:cs typeface="B Titr" panose="00000700000000000000" pitchFamily="2" charset="-78"/>
              </a:rPr>
              <a:t> ساماندهی و انجام اقدامات امنیتی سرورهای مجازی</a:t>
            </a:r>
            <a:endParaRPr lang="en-US" sz="2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50AC29-00A1-95F5-FB0D-9E507C6AFD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64" y="2384238"/>
            <a:ext cx="7027164" cy="389768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D379F9-7256-F96C-38FF-3B42F9394F87}"/>
              </a:ext>
            </a:extLst>
          </p:cNvPr>
          <p:cNvSpPr txBox="1">
            <a:spLocks/>
          </p:cNvSpPr>
          <p:nvPr/>
        </p:nvSpPr>
        <p:spPr>
          <a:xfrm>
            <a:off x="1581911" y="171704"/>
            <a:ext cx="1049499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r" rtl="1">
              <a:spcBef>
                <a:spcPct val="0"/>
              </a:spcBef>
              <a:buFont typeface="Arial" panose="020B0604020202020204" pitchFamily="34" charset="0"/>
              <a:buChar char="•"/>
              <a:defRPr sz="2800" cap="none">
                <a:ln w="3175" cmpd="sng">
                  <a:noFill/>
                </a:ln>
                <a:effectLst/>
                <a:latin typeface="+mj-lt"/>
                <a:ea typeface="+mj-ea"/>
                <a:cs typeface="B Titr" panose="000007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fa-IR" dirty="0"/>
              <a:t>راه اندازی فیبر بیمارستان غدیر سیاهکل و انجام تنظیمات </a:t>
            </a:r>
            <a:r>
              <a:rPr lang="en-US" dirty="0"/>
              <a:t>Tunneling</a:t>
            </a:r>
            <a:r>
              <a:rPr lang="fa-IR" dirty="0"/>
              <a:t> برای برقراری ارتباط پشتیبان در بیمارستان ها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695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2323</TotalTime>
  <Words>758</Words>
  <Application>Microsoft Office PowerPoint</Application>
  <PresentationFormat>Widescreen</PresentationFormat>
  <Paragraphs>55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B Mitra</vt:lpstr>
      <vt:lpstr>B Titr</vt:lpstr>
      <vt:lpstr>Calibri</vt:lpstr>
      <vt:lpstr>Corbel</vt:lpstr>
      <vt:lpstr>IranNastaliq</vt:lpstr>
      <vt:lpstr>Parallax</vt:lpstr>
      <vt:lpstr>عملکرد مدیریت آمار و فناوری اطلاعات  </vt:lpstr>
      <vt:lpstr>بازدید مدیرآمار و فناوری اطلاعات و رئیس گروه زیرساخت از بیمارستان  400 تختخوابی سایت لاکان در راستای رعایت استانداردهای لازم زیرساخت و شبکه </vt:lpstr>
      <vt:lpstr>بازدید معاونین وزیر و مدیر کل اجرائی وزارت راه و شهرسازی به همراه رئیس گروه زیرساخت از بیمارستان 400 تختخوابی لاکان </vt:lpstr>
      <vt:lpstr>بازدید مدیر آمار و فناوری اطلاعات از مرکز جامع آزمون  در راستای نظارت بر حسن اجرای فرایندهای مرتبط با حوزه زیرساخت </vt:lpstr>
      <vt:lpstr>PowerPoint Presentation</vt:lpstr>
      <vt:lpstr> اقدامات امنیتی بر روی سامانه LMS جهت رویت پذیری سامانه در خارج از شبکه دانشگاه</vt:lpstr>
      <vt:lpstr>مانور بررسی سیستم برق  رسانی  بهUPS و تجهیزات مستقر در دیتاسنتر دانشگاه </vt:lpstr>
      <vt:lpstr>ایجاد مانیتورینگ پایش ارتباطات اصلی، پشتیبان و سرور VOIP نوبت دهی با امکان ارسال پیامک به مسئولین مربوطه در مراکز زیرمجموعه دانشگاه جهت پیگیری</vt:lpstr>
      <vt:lpstr> ساماندهی و انجام اقدامات امنیتی سرورهای مجازی</vt:lpstr>
      <vt:lpstr>PowerPoint Presentation</vt:lpstr>
      <vt:lpstr>راه اندازی سرور نوبت دهی کلینیک مجازی شهداء سلامت </vt:lpstr>
      <vt:lpstr>مانور بازیابی بکاپ از بانک اطلاعاتی سرور HIS بیمارستانها به منظور اطمینان از حفظ داده های حساس بیمارستانها  </vt:lpstr>
      <vt:lpstr>برگزاری جلسه رسیدگی الکترونیک به اسناد بیمه های پایه در راستای اجرای تعرفه ها و صحت سنجی اسناد وصولی بیماران خاص و صعب العلاج </vt:lpstr>
      <vt:lpstr>   بررسی بندهای قرارداد پکس مراکز تابعه استان در سال 1403 و افزودن امکان ماژول SmartWatch</vt:lpstr>
      <vt:lpstr>PowerPoint Presentation</vt:lpstr>
      <vt:lpstr>بررسی عملکرد شرکت تراشه هوشمند نوین در راستای اعمال دستورالعمل های جدید</vt:lpstr>
      <vt:lpstr>برگزاری جلسه درراستای ارائه گزارش چرخه اطلاعاتی بیماران خاص و صعب العلاج </vt:lpstr>
      <vt:lpstr>PowerPoint Presentation</vt:lpstr>
      <vt:lpstr> تأییدیه چاپ و انتشار اطلاعات شاخص های مورد نیاز کمیته دیده بان سلامت  بررسی صحت داده های گزارش شده از واحدهای تابعه</vt:lpstr>
      <vt:lpstr>بازدید رئیس گروه نرم افزار و پورتال از بیمارستان الزهرا (س) در راستای تنظیمات مورد نیاز ارز ترجیحی و مشمولیت ها در پرونده بیماران تأمین اجتماعی و وضعیت نظام ارجاع الکترونیک </vt:lpstr>
      <vt:lpstr>بازدید مشترک مدیران آمار و فناوری اطلاعات و درمان از بیمارستان امام خمینی (ره) صومعه سرا در راستای بررسی زیرساخت فاز جدید </vt:lpstr>
      <vt:lpstr>بازدید رئیس گروه نرم افزار و پورتال از بیمارستان شهید حسین پور لنگرود در راستای کاهش کسورات بیمه ای</vt:lpstr>
      <vt:lpstr>بازدید مدیرآمار و فناوری اطلاعات و رئیس گروه زیرساخت از بیمارستان الزهرا (س) در راستای رفع مشکلات ساختاری و ارائه راهکارهای اجرایی</vt:lpstr>
      <vt:lpstr>بازدید رئیس گروه نرم افزار و پورتال و کارشناسان ستادی از کلینیک تخصصی و فوق تخصصی رازی در راستای بررسی صحیح فرایند نظام ارجاع و بازخوراند ونسخه نویسی بر بستر HIS </vt:lpstr>
      <vt:lpstr>راه اندازی Cashless  بیمارستان های الزهرا، 17 شهریور، ولایت، تالش و شهداء سلامت  </vt:lpstr>
      <vt:lpstr>PowerPoint Presentation</vt:lpstr>
      <vt:lpstr>PowerPoint Presentation</vt:lpstr>
      <vt:lpstr>PowerPoint Presentation</vt:lpstr>
      <vt:lpstr>بازدید مدیر آمار و فناوری اطلاعات و رئیس گروه نرم افزار از مرکز جامع سلامت فوشازده و کلینیک تخصصی بیمارستان کوثر آستانه با هدف اجرای کامل فرایند نظام ارجاع و نسخه نویسی بر بستر HIS</vt:lpstr>
      <vt:lpstr>بازدید مشترک معاون درمان دانشگاه و تیم نظام ارجاع الکترونیک، از شبکه رودبار و بیمارستان های واقع در جنوب استان </vt:lpstr>
      <vt:lpstr>           پوشش صددرصدی نوبت دهی الکترونیک درکل  استان</vt:lpstr>
      <vt:lpstr>بررسی قابلیت های سامانه ثبت غذا با رویکرد مدیریت هزینه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عملکرد مدیریت آمار و فناوری اطلاعات  اردیبهشت 1403</dc:title>
  <dc:creator>فرشته آزادفر</dc:creator>
  <cp:lastModifiedBy>فرشته آزادفر</cp:lastModifiedBy>
  <cp:revision>165</cp:revision>
  <dcterms:created xsi:type="dcterms:W3CDTF">2024-06-04T16:58:09Z</dcterms:created>
  <dcterms:modified xsi:type="dcterms:W3CDTF">2024-06-29T21:09:20Z</dcterms:modified>
</cp:coreProperties>
</file>